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256" r:id="rId3"/>
    <p:sldId id="303" r:id="rId4"/>
    <p:sldId id="312" r:id="rId5"/>
    <p:sldId id="318" r:id="rId6"/>
    <p:sldId id="319" r:id="rId7"/>
    <p:sldId id="320" r:id="rId8"/>
    <p:sldId id="321" r:id="rId9"/>
    <p:sldId id="322" r:id="rId10"/>
    <p:sldId id="323" r:id="rId11"/>
    <p:sldId id="316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381" autoAdjust="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9E052CB-7744-494A-8708-9DAFCBBCD29A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4F2E55-2596-4DEC-A868-75401AA37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9C7689-6A4C-4D36-8491-31A78B5982ED}" type="datetime1">
              <a:rPr lang="en-US" smtClean="0"/>
              <a:t>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6A4E87-AC6F-40F4-ABB3-7BADD60952C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72528"/>
            <a:ext cx="8229600" cy="86836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88A53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323193" cy="59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19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  <p:sldLayoutId id="2147483683" r:id="rId7"/>
    <p:sldLayoutId id="2147483684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1447800"/>
            <a:ext cx="8763000" cy="1371600"/>
          </a:xfrm>
        </p:spPr>
        <p:txBody>
          <a:bodyPr/>
          <a:lstStyle/>
          <a:p>
            <a:r>
              <a:rPr lang="en-GB" sz="2800" b="1" dirty="0" smtClean="0"/>
              <a:t>Heterogeneous </a:t>
            </a:r>
            <a:r>
              <a:rPr lang="en-GB" sz="2800" b="1" dirty="0"/>
              <a:t>Impacts of Credit Constraints in the Presence of Risk Rationing: Evidence from </a:t>
            </a:r>
            <a:r>
              <a:rPr lang="en-GB" sz="2800" b="1" dirty="0" err="1" smtClean="0"/>
              <a:t>Babati</a:t>
            </a:r>
            <a:r>
              <a:rPr lang="en-GB" sz="2800" b="1" dirty="0" smtClean="0"/>
              <a:t>, Tanzania</a:t>
            </a:r>
            <a:endParaRPr lang="en-US" sz="2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" y="3048000"/>
            <a:ext cx="8305800" cy="2819400"/>
          </a:xfrm>
        </p:spPr>
        <p:txBody>
          <a:bodyPr/>
          <a:lstStyle/>
          <a:p>
            <a:pPr marL="628650" indent="-514350"/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/>
              <a:t>Apurba </a:t>
            </a:r>
            <a:r>
              <a:rPr lang="en-US" sz="2000" b="1" dirty="0" smtClean="0"/>
              <a:t>Shee</a:t>
            </a:r>
            <a:r>
              <a:rPr lang="en-US" sz="2000" b="1" dirty="0"/>
              <a:t> </a:t>
            </a:r>
            <a:r>
              <a:rPr lang="en-US" sz="2000" b="1" dirty="0" smtClean="0"/>
              <a:t>and </a:t>
            </a:r>
            <a:r>
              <a:rPr lang="en-US" sz="2000" b="1" dirty="0" err="1" smtClean="0"/>
              <a:t>Shadayen</a:t>
            </a:r>
            <a:r>
              <a:rPr lang="en-US" sz="2000" b="1" dirty="0" smtClean="0"/>
              <a:t> </a:t>
            </a:r>
            <a:r>
              <a:rPr lang="en-US" sz="2000" b="1" dirty="0"/>
              <a:t>Pervez 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1600" b="1" dirty="0" smtClean="0"/>
              <a:t>(Acknowledge </a:t>
            </a:r>
            <a:r>
              <a:rPr lang="en-US" sz="1600" b="1" dirty="0"/>
              <a:t>Carlo Azzarri and Beliyou Haile for </a:t>
            </a:r>
            <a:r>
              <a:rPr lang="en-US" sz="1600" b="1" dirty="0" smtClean="0"/>
              <a:t>data </a:t>
            </a:r>
            <a:r>
              <a:rPr lang="en-US" sz="1600" b="1" dirty="0"/>
              <a:t>and survey </a:t>
            </a:r>
            <a:r>
              <a:rPr lang="en-US" sz="1600" b="1" dirty="0" smtClean="0"/>
              <a:t>design)</a:t>
            </a:r>
            <a:endParaRPr lang="en-US" sz="1600" dirty="0"/>
          </a:p>
          <a:p>
            <a:pPr marL="628650" indent="-514350"/>
            <a:endParaRPr lang="en-US" b="1" dirty="0"/>
          </a:p>
          <a:p>
            <a:pPr marL="628650" indent="-514350"/>
            <a:r>
              <a:rPr lang="en-US" sz="2400" b="1" dirty="0"/>
              <a:t>AR-ESA Annual Meeting July 1 2016, Dar </a:t>
            </a:r>
            <a:r>
              <a:rPr lang="en-US" sz="2400" b="1" dirty="0" err="1"/>
              <a:t>es</a:t>
            </a:r>
            <a:r>
              <a:rPr lang="en-US" sz="2400" b="1" dirty="0"/>
              <a:t> Salaam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Conclusion 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GB" sz="2400" dirty="0" smtClean="0"/>
              <a:t>average </a:t>
            </a:r>
            <a:r>
              <a:rPr lang="en-GB" sz="2400" dirty="0"/>
              <a:t>cost of credit constraint for the entire population of farmers in our study area is about 19% loss in agricultural productivity</a:t>
            </a:r>
            <a:endParaRPr lang="en-US" sz="2400" dirty="0" smtClean="0"/>
          </a:p>
          <a:p>
            <a:r>
              <a:rPr lang="en-GB" sz="2400" dirty="0" smtClean="0"/>
              <a:t>If </a:t>
            </a:r>
            <a:r>
              <a:rPr lang="en-GB" sz="2400" dirty="0"/>
              <a:t>the constraint is removed from a constrained farmer, on average his/her productivity is expected to increase by 11%, and if credit constraint is imposed on an unconstrained farmer, he/she is expected to suffer a very high 38% loss in productivity</a:t>
            </a:r>
            <a:endParaRPr lang="en-US" sz="2400" dirty="0" smtClean="0"/>
          </a:p>
          <a:p>
            <a:r>
              <a:rPr lang="en-US" sz="2400" dirty="0" smtClean="0"/>
              <a:t>Full </a:t>
            </a:r>
            <a:r>
              <a:rPr lang="en-US" sz="2400" dirty="0"/>
              <a:t>characterization of distribution allows us to consider specific questions of policy interest:  who are the observable groups with highest costs of constraints. Second, what are the average costs of constrains for the farmers within certain observable groups</a:t>
            </a:r>
          </a:p>
        </p:txBody>
      </p:sp>
    </p:spTree>
    <p:extLst>
      <p:ext uri="{BB962C8B-B14F-4D97-AF65-F5344CB8AC3E}">
        <p14:creationId xmlns:p14="http://schemas.microsoft.com/office/powerpoint/2010/main" val="238427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Introduction and objective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r>
              <a:rPr lang="en-US" sz="2400" dirty="0" smtClean="0"/>
              <a:t>Credit rationing is a market deficit situation in which there exists a viable project but market can not supply credit; risk rationing is voluntarily withdrawal from credit market due to fear of losing collateral (Boucher et al. 2008, 2009)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difficulty in estimating the causal impacts of credit constraints is due to the fact that farmers’ credit constraint status is not exogenous – the same observable and unobservable characteristics simultaneously determine both the output of the farm and its credit constraint status </a:t>
            </a:r>
            <a:endParaRPr lang="en-US" sz="2400" dirty="0" smtClean="0"/>
          </a:p>
          <a:p>
            <a:r>
              <a:rPr lang="en-US" sz="2400" dirty="0" smtClean="0"/>
              <a:t>Generalized version of Heckman’s selection model to account for farmers’ self-selection based on unobserved heterogeneity </a:t>
            </a:r>
          </a:p>
          <a:p>
            <a:pPr marL="11430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838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1219200"/>
            <a:ext cx="8534400" cy="685800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/>
              <a:t>O</a:t>
            </a:r>
            <a:r>
              <a:rPr lang="en-US" b="1" dirty="0" smtClean="0"/>
              <a:t>bjective</a:t>
            </a:r>
            <a:endParaRPr lang="en-US" b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81000" y="2362200"/>
            <a:ext cx="85344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2900" dirty="0"/>
              <a:t>Explore the econometric implications of essential heterogeneity in the context of risk rationing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900" dirty="0" smtClean="0"/>
              <a:t>Identification </a:t>
            </a:r>
            <a:r>
              <a:rPr lang="en-US" sz="2900" dirty="0"/>
              <a:t>and estimation of average cost of credit constraint on agricultural productivity for constrained, unconstrained, and the entire population</a:t>
            </a:r>
          </a:p>
          <a:p>
            <a:pPr marL="114300" indent="0">
              <a:buNone/>
            </a:pP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8028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Experimental design and data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840" y="1461753"/>
            <a:ext cx="4445228" cy="481025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Africa RISING (AR) started in the middle of 2012, farmers participating in AR are offered a menu of improved agricultural technologies</a:t>
            </a:r>
          </a:p>
          <a:p>
            <a:r>
              <a:rPr lang="en-US" sz="1800" dirty="0" smtClean="0"/>
              <a:t>Overlapping IFPRI evaluation project in </a:t>
            </a:r>
            <a:r>
              <a:rPr lang="en-US" sz="1800" dirty="0" err="1" smtClean="0"/>
              <a:t>Babati</a:t>
            </a:r>
            <a:r>
              <a:rPr lang="en-US" sz="1800" dirty="0" smtClean="0"/>
              <a:t> initiated in Jun 2013 – 400 participants were recruited randomly – about half farmers were randomly selected to receive fertilizer and seeds via coupon distribution – In Nov 2013 (ag season) coupon households received 50 kg fertilizer and 4 kg improved seeds</a:t>
            </a:r>
          </a:p>
          <a:p>
            <a:r>
              <a:rPr lang="en-US" sz="1800" dirty="0" smtClean="0"/>
              <a:t>AR baseline evaluation survey in Mar 2014</a:t>
            </a:r>
          </a:p>
          <a:p>
            <a:r>
              <a:rPr lang="en-US" sz="1800" dirty="0" smtClean="0"/>
              <a:t>Direct elicitation of credit rationing status survey in Sep 2015 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915" y="1615779"/>
            <a:ext cx="4539933" cy="425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0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anvas 54"/>
          <p:cNvGrpSpPr/>
          <p:nvPr/>
        </p:nvGrpSpPr>
        <p:grpSpPr>
          <a:xfrm>
            <a:off x="1657080" y="797684"/>
            <a:ext cx="5886719" cy="5984115"/>
            <a:chOff x="0" y="0"/>
            <a:chExt cx="5715000" cy="58293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5715000" cy="5829300"/>
            </a:xfrm>
            <a:prstGeom prst="rect">
              <a:avLst/>
            </a:prstGeom>
            <a:ln w="6350">
              <a:solidFill>
                <a:prstClr val="black"/>
              </a:solidFill>
            </a:ln>
          </p:spPr>
        </p:sp>
        <p:sp>
          <p:nvSpPr>
            <p:cNvPr id="5" name="Text Box 55"/>
            <p:cNvSpPr txBox="1"/>
            <p:nvPr/>
          </p:nvSpPr>
          <p:spPr>
            <a:xfrm>
              <a:off x="542925" y="180360"/>
              <a:ext cx="1428750" cy="65725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Local banks, cooperatives or grain buyers offer me loan without me requesting a loan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 Box 56"/>
            <p:cNvSpPr txBox="1"/>
            <p:nvPr/>
          </p:nvSpPr>
          <p:spPr>
            <a:xfrm>
              <a:off x="3267075" y="189805"/>
              <a:ext cx="1466850" cy="647718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 must formally request a loan from local banks, cooperatives or gain buyers. 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55"/>
            <p:cNvSpPr txBox="1"/>
            <p:nvPr/>
          </p:nvSpPr>
          <p:spPr>
            <a:xfrm>
              <a:off x="190500" y="1104197"/>
              <a:ext cx="2076449" cy="91451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1. On the most recent loan offer, approximately how much did your banks/cooperatives/grain buyers offer to lend you?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2. How much of loan (Tzs) did you actually use?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590550" y="2018712"/>
              <a:ext cx="638177" cy="4953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228725" y="2018712"/>
              <a:ext cx="638175" cy="4857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59"/>
            <p:cNvSpPr txBox="1"/>
            <p:nvPr/>
          </p:nvSpPr>
          <p:spPr>
            <a:xfrm>
              <a:off x="314325" y="2504487"/>
              <a:ext cx="809625" cy="2571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If Q2&lt;Q1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59"/>
            <p:cNvSpPr txBox="1"/>
            <p:nvPr/>
          </p:nvSpPr>
          <p:spPr>
            <a:xfrm>
              <a:off x="1637325" y="2514012"/>
              <a:ext cx="809625" cy="2571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If Q2 = Q1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" name="Straight Arrow Connector 11"/>
            <p:cNvCxnSpPr>
              <a:stCxn id="11" idx="2"/>
            </p:cNvCxnSpPr>
            <p:nvPr/>
          </p:nvCxnSpPr>
          <p:spPr>
            <a:xfrm>
              <a:off x="2042138" y="2771187"/>
              <a:ext cx="5737" cy="43815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59"/>
            <p:cNvSpPr txBox="1"/>
            <p:nvPr/>
          </p:nvSpPr>
          <p:spPr>
            <a:xfrm>
              <a:off x="1751626" y="3218863"/>
              <a:ext cx="648674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Price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55"/>
            <p:cNvSpPr txBox="1"/>
            <p:nvPr/>
          </p:nvSpPr>
          <p:spPr>
            <a:xfrm>
              <a:off x="132375" y="3198839"/>
              <a:ext cx="1401150" cy="420662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3 Why? Because you are afraid of losing collateral?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371475" y="3626489"/>
              <a:ext cx="457201" cy="40005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857251" y="3637962"/>
              <a:ext cx="428625" cy="38100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59"/>
            <p:cNvSpPr txBox="1"/>
            <p:nvPr/>
          </p:nvSpPr>
          <p:spPr>
            <a:xfrm>
              <a:off x="141900" y="4038012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Risk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 Box 59"/>
            <p:cNvSpPr txBox="1"/>
            <p:nvPr/>
          </p:nvSpPr>
          <p:spPr>
            <a:xfrm>
              <a:off x="1076325" y="4037037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Price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 Box 59"/>
            <p:cNvSpPr txBox="1"/>
            <p:nvPr/>
          </p:nvSpPr>
          <p:spPr>
            <a:xfrm>
              <a:off x="314325" y="3702688"/>
              <a:ext cx="562950" cy="2105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Yes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Text Box 59"/>
            <p:cNvSpPr txBox="1"/>
            <p:nvPr/>
          </p:nvSpPr>
          <p:spPr>
            <a:xfrm>
              <a:off x="980100" y="3684613"/>
              <a:ext cx="429600" cy="1819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1" name="Straight Arrow Connector 20"/>
            <p:cNvCxnSpPr>
              <a:endCxn id="7" idx="0"/>
            </p:cNvCxnSpPr>
            <p:nvPr/>
          </p:nvCxnSpPr>
          <p:spPr>
            <a:xfrm flipH="1">
              <a:off x="1228725" y="847137"/>
              <a:ext cx="2" cy="2570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59"/>
            <p:cNvSpPr txBox="1"/>
            <p:nvPr/>
          </p:nvSpPr>
          <p:spPr>
            <a:xfrm>
              <a:off x="809625" y="837523"/>
              <a:ext cx="553425" cy="2105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True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04850" y="2733087"/>
              <a:ext cx="0" cy="4286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2143125" y="504237"/>
              <a:ext cx="9715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59"/>
            <p:cNvSpPr txBox="1"/>
            <p:nvPr/>
          </p:nvSpPr>
          <p:spPr>
            <a:xfrm>
              <a:off x="2104050" y="504237"/>
              <a:ext cx="1123951" cy="2486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Mutually exclusive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Text Box 55"/>
            <p:cNvSpPr txBox="1"/>
            <p:nvPr/>
          </p:nvSpPr>
          <p:spPr>
            <a:xfrm>
              <a:off x="3037501" y="1104197"/>
              <a:ext cx="1953600" cy="52399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4. Have you applied for a loan from local banks, cooperatives or grain buyers within past two years?  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7" name="Straight Arrow Connector 26"/>
            <p:cNvCxnSpPr>
              <a:stCxn id="26" idx="2"/>
            </p:cNvCxnSpPr>
            <p:nvPr/>
          </p:nvCxnSpPr>
          <p:spPr>
            <a:xfrm flipH="1">
              <a:off x="3257550" y="1628187"/>
              <a:ext cx="756751" cy="3905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014301" y="1637712"/>
              <a:ext cx="700574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 Box 55"/>
            <p:cNvSpPr txBox="1"/>
            <p:nvPr/>
          </p:nvSpPr>
          <p:spPr>
            <a:xfrm>
              <a:off x="2476502" y="2046311"/>
              <a:ext cx="1409698" cy="943951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5. On the most recent loan request, how much loan in </a:t>
              </a:r>
              <a:r>
                <a:rPr lang="en-US" sz="9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Tzs</a:t>
              </a:r>
              <a:r>
                <a:rPr lang="en-US" sz="9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did you request?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6. How much did bank/ cooperative /grain buyer offer to you?</a:t>
              </a:r>
              <a:endPara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Text Box 55"/>
            <p:cNvSpPr txBox="1"/>
            <p:nvPr/>
          </p:nvSpPr>
          <p:spPr>
            <a:xfrm>
              <a:off x="4094776" y="2045336"/>
              <a:ext cx="1334474" cy="554989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9 Why? Because you are afraid of losing collateral?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>
              <a:off x="4214495" y="2624797"/>
              <a:ext cx="557530" cy="3327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4799625" y="2600325"/>
              <a:ext cx="480695" cy="33147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59"/>
            <p:cNvSpPr txBox="1"/>
            <p:nvPr/>
          </p:nvSpPr>
          <p:spPr>
            <a:xfrm>
              <a:off x="4002700" y="2936582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Risk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4" name="Text Box 59"/>
            <p:cNvSpPr txBox="1"/>
            <p:nvPr/>
          </p:nvSpPr>
          <p:spPr>
            <a:xfrm>
              <a:off x="5062856" y="2957537"/>
              <a:ext cx="56642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Price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5" name="Text Box 59"/>
            <p:cNvSpPr txBox="1"/>
            <p:nvPr/>
          </p:nvSpPr>
          <p:spPr>
            <a:xfrm>
              <a:off x="4123690" y="2624797"/>
              <a:ext cx="562610" cy="210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 Yes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6" name="Text Box 59"/>
            <p:cNvSpPr txBox="1"/>
            <p:nvPr/>
          </p:nvSpPr>
          <p:spPr>
            <a:xfrm>
              <a:off x="4991101" y="2664167"/>
              <a:ext cx="429260" cy="1816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4772025" y="2584546"/>
              <a:ext cx="27600" cy="4301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 Box 59"/>
            <p:cNvSpPr txBox="1"/>
            <p:nvPr/>
          </p:nvSpPr>
          <p:spPr>
            <a:xfrm>
              <a:off x="4705350" y="2733087"/>
              <a:ext cx="429260" cy="1816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9" name="Text Box 59"/>
            <p:cNvSpPr txBox="1"/>
            <p:nvPr/>
          </p:nvSpPr>
          <p:spPr>
            <a:xfrm>
              <a:off x="4576445" y="2957537"/>
              <a:ext cx="633095" cy="42007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Quantity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Text Box 56"/>
            <p:cNvSpPr txBox="1"/>
            <p:nvPr/>
          </p:nvSpPr>
          <p:spPr>
            <a:xfrm>
              <a:off x="2324102" y="3837011"/>
              <a:ext cx="1238248" cy="66772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7. (If answer to Q6 is greater than zero) Did you accept the offered loan?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2962275" y="2999787"/>
              <a:ext cx="228600" cy="8096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3209925" y="3009312"/>
              <a:ext cx="804376" cy="107535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 Box 59"/>
            <p:cNvSpPr txBox="1"/>
            <p:nvPr/>
          </p:nvSpPr>
          <p:spPr>
            <a:xfrm>
              <a:off x="3837601" y="4066588"/>
              <a:ext cx="1129370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If Q6 = 0 or Q6&lt;Q5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Quantity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44" name="Straight Arrow Connector 43"/>
            <p:cNvCxnSpPr>
              <a:stCxn id="40" idx="2"/>
            </p:cNvCxnSpPr>
            <p:nvPr/>
          </p:nvCxnSpPr>
          <p:spPr>
            <a:xfrm flipH="1">
              <a:off x="2266949" y="4504736"/>
              <a:ext cx="676277" cy="247651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2933700" y="4523787"/>
              <a:ext cx="57150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 Box 59"/>
            <p:cNvSpPr txBox="1"/>
            <p:nvPr/>
          </p:nvSpPr>
          <p:spPr>
            <a:xfrm>
              <a:off x="1961175" y="4713312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Price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Text Box 59"/>
            <p:cNvSpPr txBox="1"/>
            <p:nvPr/>
          </p:nvSpPr>
          <p:spPr>
            <a:xfrm>
              <a:off x="2266949" y="4523787"/>
              <a:ext cx="466385" cy="1711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Yes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8" name="Text Box 59"/>
            <p:cNvSpPr txBox="1"/>
            <p:nvPr/>
          </p:nvSpPr>
          <p:spPr>
            <a:xfrm>
              <a:off x="3190875" y="4542202"/>
              <a:ext cx="429260" cy="1816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Text Box 55"/>
            <p:cNvSpPr txBox="1"/>
            <p:nvPr/>
          </p:nvSpPr>
          <p:spPr>
            <a:xfrm>
              <a:off x="2869565" y="4770757"/>
              <a:ext cx="1445260" cy="353693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8 Why? Because you are afraid of losing collateral?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3100070" y="5132707"/>
              <a:ext cx="457200" cy="40005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3562350" y="5151124"/>
              <a:ext cx="428625" cy="38100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 Box 59"/>
            <p:cNvSpPr txBox="1"/>
            <p:nvPr/>
          </p:nvSpPr>
          <p:spPr>
            <a:xfrm>
              <a:off x="2869565" y="5467352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Risk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3" name="Text Box 59"/>
            <p:cNvSpPr txBox="1"/>
            <p:nvPr/>
          </p:nvSpPr>
          <p:spPr>
            <a:xfrm>
              <a:off x="3830616" y="5475609"/>
              <a:ext cx="648335" cy="3429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Price rationed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Text Box 59"/>
            <p:cNvSpPr txBox="1"/>
            <p:nvPr/>
          </p:nvSpPr>
          <p:spPr>
            <a:xfrm>
              <a:off x="2985135" y="5160012"/>
              <a:ext cx="562610" cy="210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   Yes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5" name="Text Box 59"/>
            <p:cNvSpPr txBox="1"/>
            <p:nvPr/>
          </p:nvSpPr>
          <p:spPr>
            <a:xfrm>
              <a:off x="3665516" y="5160012"/>
              <a:ext cx="429260" cy="1816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Text Box 59"/>
            <p:cNvSpPr txBox="1"/>
            <p:nvPr/>
          </p:nvSpPr>
          <p:spPr>
            <a:xfrm>
              <a:off x="3583305" y="827112"/>
              <a:ext cx="553085" cy="210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True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>
              <a:off x="4002700" y="827112"/>
              <a:ext cx="0" cy="2565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 Box 59"/>
            <p:cNvSpPr txBox="1"/>
            <p:nvPr/>
          </p:nvSpPr>
          <p:spPr>
            <a:xfrm>
              <a:off x="3249930" y="1684950"/>
              <a:ext cx="553085" cy="210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Yes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9" name="Text Box 59"/>
            <p:cNvSpPr txBox="1"/>
            <p:nvPr/>
          </p:nvSpPr>
          <p:spPr>
            <a:xfrm>
              <a:off x="4337685" y="1704000"/>
              <a:ext cx="553085" cy="210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No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803641" y="212324"/>
            <a:ext cx="7502159" cy="450341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Identifying credit rationing status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320552"/>
              </p:ext>
            </p:extLst>
          </p:nvPr>
        </p:nvGraphicFramePr>
        <p:xfrm>
          <a:off x="990600" y="1352283"/>
          <a:ext cx="7239001" cy="1695716"/>
        </p:xfrm>
        <a:graphic>
          <a:graphicData uri="http://schemas.openxmlformats.org/drawingml/2006/table">
            <a:tbl>
              <a:tblPr firstRow="1" firstCol="1" bandRow="1"/>
              <a:tblGrid>
                <a:gridCol w="1854507"/>
                <a:gridCol w="1128312"/>
                <a:gridCol w="859315"/>
                <a:gridCol w="1872867"/>
                <a:gridCol w="1524000"/>
              </a:tblGrid>
              <a:tr h="67304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Rationing mechanism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Percent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Maize yield in kg/ha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Revenue in $/ha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Unconstrained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3,178.50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531.27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6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rationed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2,978.80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500.87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5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Risk rationed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2,790.30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446.5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46" y="3276600"/>
            <a:ext cx="43434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46" y="3276600"/>
            <a:ext cx="42672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10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077200" cy="4154510"/>
          </a:xfrm>
        </p:spPr>
        <p:txBody>
          <a:bodyPr>
            <a:normAutofit/>
          </a:bodyPr>
          <a:lstStyle/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endParaRPr lang="en-US" sz="1900" dirty="0" smtClean="0"/>
          </a:p>
          <a:p>
            <a:pPr marL="114300" lvl="0" indent="0">
              <a:buNone/>
            </a:pPr>
            <a:r>
              <a:rPr lang="en-US" sz="2300" dirty="0"/>
              <a:t>A</a:t>
            </a:r>
            <a:r>
              <a:rPr lang="en-US" sz="2300" dirty="0" smtClean="0"/>
              <a:t>verage </a:t>
            </a:r>
            <a:r>
              <a:rPr lang="en-US" sz="2300" dirty="0"/>
              <a:t>cost of constraint for the entire population </a:t>
            </a:r>
            <a:r>
              <a:rPr lang="en-US" sz="2300" dirty="0" smtClean="0"/>
              <a:t>is 19%, </a:t>
            </a:r>
            <a:r>
              <a:rPr lang="en-US" sz="2300" dirty="0"/>
              <a:t>If </a:t>
            </a:r>
            <a:r>
              <a:rPr lang="en-US" sz="2300" dirty="0" smtClean="0"/>
              <a:t>the constraint </a:t>
            </a:r>
            <a:r>
              <a:rPr lang="en-US" sz="2300" dirty="0"/>
              <a:t>is </a:t>
            </a:r>
            <a:r>
              <a:rPr lang="en-US" sz="2300" dirty="0" smtClean="0"/>
              <a:t>removed form a constrained farmer, on </a:t>
            </a:r>
            <a:r>
              <a:rPr lang="en-US" sz="2300" dirty="0"/>
              <a:t>average his revenue is expected to increase by 11</a:t>
            </a:r>
            <a:r>
              <a:rPr lang="en-US" sz="2300" dirty="0" smtClean="0"/>
              <a:t>%, If credit </a:t>
            </a:r>
            <a:r>
              <a:rPr lang="en-US" sz="2300" dirty="0"/>
              <a:t>constraint is imposed on </a:t>
            </a:r>
            <a:r>
              <a:rPr lang="en-US" sz="2300" dirty="0" smtClean="0"/>
              <a:t>an unconstrained farmer, </a:t>
            </a:r>
            <a:r>
              <a:rPr lang="en-US" sz="2300" dirty="0"/>
              <a:t>he is expected to suffer a very high 38% </a:t>
            </a:r>
            <a:r>
              <a:rPr lang="en-US" sz="2300" dirty="0" smtClean="0"/>
              <a:t>loss in revenue. </a:t>
            </a:r>
            <a:endParaRPr lang="en-US" sz="2300" dirty="0" smtClean="0"/>
          </a:p>
          <a:p>
            <a:pPr marL="114300" indent="0">
              <a:buNone/>
            </a:pPr>
            <a:endParaRPr lang="en-US" sz="1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664195"/>
              </p:ext>
            </p:extLst>
          </p:nvPr>
        </p:nvGraphicFramePr>
        <p:xfrm>
          <a:off x="1524000" y="1371600"/>
          <a:ext cx="6019800" cy="2962233"/>
        </p:xfrm>
        <a:graphic>
          <a:graphicData uri="http://schemas.openxmlformats.org/drawingml/2006/table">
            <a:tbl>
              <a:tblPr/>
              <a:tblGrid>
                <a:gridCol w="1696773"/>
                <a:gridCol w="1721725"/>
                <a:gridCol w="2601302"/>
              </a:tblGrid>
              <a:tr h="6187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Revenue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Coefficient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Percentage difference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9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Sorting bias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(ATET-ATE)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87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Selection bias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(OLS-ATET)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677150" cy="62547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Heterogeneous treatment effect estimates for revenue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44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Distributions of ATE(x), ATET(x) and ATENT(x)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44625"/>
            <a:ext cx="7886700" cy="5413375"/>
          </a:xfrm>
        </p:spPr>
        <p:txBody>
          <a:bodyPr>
            <a:noAutofit/>
          </a:bodyPr>
          <a:lstStyle/>
          <a:p>
            <a:endParaRPr lang="en-US" sz="2100" dirty="0" smtClean="0"/>
          </a:p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r>
              <a:rPr lang="en-US" sz="2100" dirty="0" smtClean="0"/>
              <a:t>The </a:t>
            </a:r>
            <a:r>
              <a:rPr lang="en-US" sz="2100" dirty="0"/>
              <a:t>distribution of cost of constraint is higher for the unconstrained group than that of the constrained group.</a:t>
            </a:r>
          </a:p>
          <a:p>
            <a:r>
              <a:rPr lang="en-US" sz="2100" dirty="0" smtClean="0"/>
              <a:t>The </a:t>
            </a:r>
            <a:r>
              <a:rPr lang="en-US" sz="2100" dirty="0"/>
              <a:t>modal point for ATET(x) seems to have pulled the modal point for ATE(X) toward zero. This underscores the importance of considering heterogeneity and entire distribution of costs and not </a:t>
            </a:r>
            <a:r>
              <a:rPr lang="en-US" sz="2100" dirty="0" smtClean="0"/>
              <a:t>just the </a:t>
            </a:r>
            <a:r>
              <a:rPr lang="en-US" sz="2100" dirty="0"/>
              <a:t>average </a:t>
            </a:r>
            <a:r>
              <a:rPr lang="en-US" sz="2100" dirty="0" smtClean="0"/>
              <a:t>estimate.</a:t>
            </a:r>
            <a:endParaRPr lang="en-US" sz="2100" dirty="0" smtClean="0"/>
          </a:p>
          <a:p>
            <a:endParaRPr lang="en-US" sz="21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14400"/>
            <a:ext cx="5199391" cy="3404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39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357527"/>
              </p:ext>
            </p:extLst>
          </p:nvPr>
        </p:nvGraphicFramePr>
        <p:xfrm>
          <a:off x="2498500" y="1159097"/>
          <a:ext cx="4283299" cy="2140728"/>
        </p:xfrm>
        <a:graphic>
          <a:graphicData uri="http://schemas.openxmlformats.org/drawingml/2006/table">
            <a:tbl>
              <a:tblPr/>
              <a:tblGrid>
                <a:gridCol w="1207313"/>
                <a:gridCol w="1225068"/>
                <a:gridCol w="1850918"/>
              </a:tblGrid>
              <a:tr h="506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Maize yield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Coefficient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Percentage difference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ATENT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-0.319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Sorting bias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selection bias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29000"/>
            <a:ext cx="4595308" cy="32929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677150" cy="625474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Heterogeneous treatment effect estimates for maize yield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D4AFA8C6-0D9F-4951-805A-C34A26834B1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CDDABB-6079-4B58-BA01-38B248FFE8FF}" vid="{713B4339-D59B-4FCE-A246-FB3D4F8176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3532</TotalTime>
  <Words>841</Words>
  <Application>Microsoft Office PowerPoint</Application>
  <PresentationFormat>On-screen Show (4:3)</PresentationFormat>
  <Paragraphs>153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Gill Sans</vt:lpstr>
      <vt:lpstr>Times New Roman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Experimental design and data</vt:lpstr>
      <vt:lpstr>Identifying credit rationing status</vt:lpstr>
      <vt:lpstr>PowerPoint Presentation</vt:lpstr>
      <vt:lpstr>Heterogeneous treatment effect estimates for revenue</vt:lpstr>
      <vt:lpstr>Distributions of ATE(x), ATET(x) and ATENT(x)</vt:lpstr>
      <vt:lpstr>Heterogeneous treatment effect estimates for maize yield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Roberts, Cleophelia (IFPRI)</dc:creator>
  <cp:lastModifiedBy>AShee</cp:lastModifiedBy>
  <cp:revision>146</cp:revision>
  <cp:lastPrinted>2011-10-06T11:45:23Z</cp:lastPrinted>
  <dcterms:created xsi:type="dcterms:W3CDTF">2014-10-08T17:30:25Z</dcterms:created>
  <dcterms:modified xsi:type="dcterms:W3CDTF">2016-07-01T04:13:18Z</dcterms:modified>
</cp:coreProperties>
</file>